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1FF"/>
    <a:srgbClr val="FC9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9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15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139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91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76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28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87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61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70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14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617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47EEC-7CC3-4DF3-BF25-2C73B8CCB283}" type="datetimeFigureOut">
              <a:rPr lang="ru-RU" smtClean="0"/>
              <a:t>05.06.2019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6A7FC-5BE7-4C7C-86CF-2D8DF7A82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5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Mobile photo editor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t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esting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PicsArt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by Alena 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Basanets</a:t>
            </a:r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Lv-414.TAQC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4078977"/>
            <a:ext cx="4929471" cy="21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7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9174" y="305491"/>
            <a:ext cx="10515600" cy="6287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UI(localization) testing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143000"/>
            <a:ext cx="11019183" cy="5377070"/>
          </a:xfrm>
        </p:spPr>
        <p:txBody>
          <a:bodyPr/>
          <a:lstStyle/>
          <a:p>
            <a:r>
              <a:rPr lang="en-US" b="1" dirty="0" smtClean="0"/>
              <a:t>Requirement: </a:t>
            </a:r>
            <a:r>
              <a:rPr lang="en-US" dirty="0" smtClean="0"/>
              <a:t>The system should provide correct translation from English and German languages to </a:t>
            </a:r>
            <a:r>
              <a:rPr lang="en-US" dirty="0" err="1" smtClean="0"/>
              <a:t>Ukranian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928" y="2025305"/>
            <a:ext cx="2095224" cy="43754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71" y="2025305"/>
            <a:ext cx="2095726" cy="43754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95" y="2025305"/>
            <a:ext cx="2074794" cy="43754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0435">
            <a:off x="10321311" y="516158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1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8991" y="186221"/>
            <a:ext cx="10515600" cy="956779"/>
          </a:xfrm>
        </p:spPr>
        <p:txBody>
          <a:bodyPr/>
          <a:lstStyle/>
          <a:p>
            <a:pPr algn="ctr"/>
            <a:r>
              <a:rPr lang="en-US" b="1" dirty="0" smtClean="0"/>
              <a:t>Security testing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43000"/>
            <a:ext cx="10959548" cy="5367130"/>
          </a:xfrm>
        </p:spPr>
        <p:txBody>
          <a:bodyPr/>
          <a:lstStyle/>
          <a:p>
            <a:r>
              <a:rPr lang="en-US" b="1" dirty="0" smtClean="0"/>
              <a:t>Requirement: </a:t>
            </a:r>
            <a:r>
              <a:rPr lang="en-US" dirty="0" smtClean="0"/>
              <a:t>As user I want have the opportunity save my data from unauthorized access.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800" y="2099779"/>
            <a:ext cx="2010401" cy="42454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271" y="2099779"/>
            <a:ext cx="1990419" cy="42454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95" y="2099778"/>
            <a:ext cx="1994166" cy="4245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866" y="2099778"/>
            <a:ext cx="2006836" cy="42443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19130">
            <a:off x="453806" y="4940990"/>
            <a:ext cx="1397257" cy="13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b="1" dirty="0" smtClean="0"/>
              <a:t>Portability testing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272208"/>
            <a:ext cx="11009243" cy="5103537"/>
          </a:xfrm>
        </p:spPr>
        <p:txBody>
          <a:bodyPr/>
          <a:lstStyle/>
          <a:p>
            <a:r>
              <a:rPr lang="en-US" b="1" dirty="0" smtClean="0"/>
              <a:t>Requirement: </a:t>
            </a:r>
            <a:r>
              <a:rPr lang="en-US" dirty="0" smtClean="0"/>
              <a:t>The system should be a cross-platform. The system should work in different browsers as Google Chrome, Opera, Mozilla </a:t>
            </a:r>
            <a:r>
              <a:rPr lang="en-US" dirty="0" err="1" smtClean="0"/>
              <a:t>FireFox</a:t>
            </a:r>
            <a:r>
              <a:rPr lang="en-US" dirty="0" smtClean="0"/>
              <a:t> and Operating systems as Windows, Android and iOS.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54" y="2675490"/>
            <a:ext cx="5681861" cy="29401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970" y="2854911"/>
            <a:ext cx="2524125" cy="2581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19130">
            <a:off x="10397395" y="5169589"/>
            <a:ext cx="1397257" cy="13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1148" y="275673"/>
            <a:ext cx="10389704" cy="797753"/>
          </a:xfrm>
        </p:spPr>
        <p:txBody>
          <a:bodyPr/>
          <a:lstStyle/>
          <a:p>
            <a:pPr algn="ctr"/>
            <a:r>
              <a:rPr lang="en-US" b="1" dirty="0" smtClean="0"/>
              <a:t>Usability testing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073426"/>
            <a:ext cx="11039061" cy="5387009"/>
          </a:xfrm>
        </p:spPr>
        <p:txBody>
          <a:bodyPr/>
          <a:lstStyle/>
          <a:p>
            <a:r>
              <a:rPr lang="en-US" b="1" dirty="0" smtClean="0"/>
              <a:t>Requirement: </a:t>
            </a:r>
            <a:r>
              <a:rPr lang="en-US" dirty="0" smtClean="0"/>
              <a:t>As user I want to have hints on possible features.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app doesn`t allow you: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</a:t>
            </a:r>
            <a:endParaRPr lang="en-US" dirty="0" smtClean="0"/>
          </a:p>
          <a:p>
            <a:r>
              <a:rPr lang="en-US" dirty="0" smtClean="0"/>
              <a:t> to change the language </a:t>
            </a:r>
          </a:p>
          <a:p>
            <a:r>
              <a:rPr lang="en-US" dirty="0" smtClean="0"/>
              <a:t>download images </a:t>
            </a:r>
          </a:p>
          <a:p>
            <a:r>
              <a:rPr lang="en-US" dirty="0" smtClean="0"/>
              <a:t>edit photos in different scales</a:t>
            </a:r>
          </a:p>
          <a:p>
            <a:r>
              <a:rPr lang="en-US" dirty="0" smtClean="0"/>
              <a:t>view your password.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170" y="1665507"/>
            <a:ext cx="1798983" cy="35143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746" y="2523028"/>
            <a:ext cx="1772925" cy="35120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824">
            <a:off x="8300984" y="93467"/>
            <a:ext cx="1036450" cy="10364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0435">
            <a:off x="10321311" y="5161587"/>
            <a:ext cx="1524000" cy="1524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666" y="2523028"/>
            <a:ext cx="1735181" cy="351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Defect 1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830" y="1297865"/>
            <a:ext cx="10830339" cy="5138530"/>
          </a:xfrm>
          <a:solidFill>
            <a:srgbClr val="99D1FF"/>
          </a:solidFill>
        </p:spPr>
        <p:txBody>
          <a:bodyPr>
            <a:normAutofit lnSpcReduction="10000"/>
          </a:bodyPr>
          <a:lstStyle/>
          <a:p>
            <a:r>
              <a:rPr lang="en-US" b="1" dirty="0" smtClean="0"/>
              <a:t>Summary: </a:t>
            </a:r>
            <a:r>
              <a:rPr lang="en-US" dirty="0" smtClean="0"/>
              <a:t>On “Edit profile” page after click on button “Arrow back” the error window follows.</a:t>
            </a:r>
          </a:p>
          <a:p>
            <a:r>
              <a:rPr lang="en-US" b="1" dirty="0"/>
              <a:t>Steps to </a:t>
            </a:r>
            <a:r>
              <a:rPr lang="en-US" b="1" dirty="0" smtClean="0"/>
              <a:t>reproduce:</a:t>
            </a:r>
          </a:p>
          <a:p>
            <a:r>
              <a:rPr lang="en-US" dirty="0" smtClean="0"/>
              <a:t>Open application “</a:t>
            </a:r>
            <a:r>
              <a:rPr lang="en-US" dirty="0" err="1" smtClean="0"/>
              <a:t>PicsArt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Log </a:t>
            </a:r>
            <a:r>
              <a:rPr lang="en-US" dirty="0"/>
              <a:t>in as </a:t>
            </a:r>
            <a:r>
              <a:rPr lang="en-US" dirty="0" smtClean="0"/>
              <a:t>user</a:t>
            </a:r>
          </a:p>
          <a:p>
            <a:r>
              <a:rPr lang="en-US" dirty="0" smtClean="0"/>
              <a:t>Click </a:t>
            </a:r>
            <a:r>
              <a:rPr lang="en-US" dirty="0"/>
              <a:t>on </a:t>
            </a:r>
            <a:r>
              <a:rPr lang="en-US" dirty="0" smtClean="0"/>
              <a:t>“Profile”</a:t>
            </a:r>
          </a:p>
          <a:p>
            <a:r>
              <a:rPr lang="en-US" dirty="0" smtClean="0"/>
              <a:t>Click </a:t>
            </a:r>
            <a:r>
              <a:rPr lang="en-US" dirty="0"/>
              <a:t>on </a:t>
            </a:r>
            <a:r>
              <a:rPr lang="en-US" dirty="0" smtClean="0"/>
              <a:t>“Edit profile” button</a:t>
            </a:r>
          </a:p>
          <a:p>
            <a:r>
              <a:rPr lang="en-US" dirty="0" smtClean="0"/>
              <a:t>Change and save the password</a:t>
            </a:r>
          </a:p>
          <a:p>
            <a:r>
              <a:rPr lang="en-US" dirty="0" smtClean="0"/>
              <a:t>Click on button </a:t>
            </a:r>
            <a:r>
              <a:rPr lang="en-US" dirty="0" err="1" smtClean="0"/>
              <a:t>button</a:t>
            </a:r>
            <a:r>
              <a:rPr lang="en-US" dirty="0" smtClean="0"/>
              <a:t> “Arrow back”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b="1" dirty="0" smtClean="0"/>
              <a:t>Expected </a:t>
            </a:r>
            <a:r>
              <a:rPr lang="en-US" b="1" dirty="0"/>
              <a:t>result</a:t>
            </a:r>
            <a:r>
              <a:rPr lang="en-US" b="1" dirty="0" smtClean="0"/>
              <a:t>: </a:t>
            </a:r>
            <a:r>
              <a:rPr lang="en-US" dirty="0" smtClean="0"/>
              <a:t>Back to “Profile” tab </a:t>
            </a:r>
            <a:r>
              <a:rPr lang="en-US" dirty="0" smtClean="0"/>
              <a:t>after click on button “Arrow back”.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598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4669" y="1572016"/>
            <a:ext cx="2290316" cy="471772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49017" y="563699"/>
            <a:ext cx="943554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Actual result</a:t>
            </a:r>
            <a:r>
              <a:rPr lang="en-US" sz="2800" b="1" dirty="0" smtClean="0">
                <a:solidFill>
                  <a:prstClr val="black"/>
                </a:solidFill>
              </a:rPr>
              <a:t>: </a:t>
            </a:r>
            <a:r>
              <a:rPr lang="en-US" sz="2800" dirty="0" smtClean="0"/>
              <a:t>the error window follows  On “Edit profile” tab after click on button “Arrow back”.</a:t>
            </a:r>
          </a:p>
          <a:p>
            <a:endParaRPr lang="en-US" sz="2800" dirty="0" smtClean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prstClr val="black"/>
                </a:solidFill>
              </a:rPr>
              <a:t>Priority:</a:t>
            </a:r>
            <a:r>
              <a:rPr lang="en-US" sz="3200" dirty="0" smtClean="0">
                <a:solidFill>
                  <a:prstClr val="black"/>
                </a:solidFill>
              </a:rPr>
              <a:t> Medium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prstClr val="black"/>
                </a:solidFill>
              </a:rPr>
              <a:t>Severity: </a:t>
            </a:r>
            <a:r>
              <a:rPr lang="en-US" sz="3200" dirty="0" smtClean="0">
                <a:solidFill>
                  <a:prstClr val="black"/>
                </a:solidFill>
              </a:rPr>
              <a:t>Blocker</a:t>
            </a:r>
          </a:p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US" sz="3200" b="1" dirty="0" smtClean="0">
                <a:effectLst/>
              </a:rPr>
              <a:t>Reproducible:</a:t>
            </a:r>
            <a:r>
              <a:rPr lang="en-US" sz="3200" b="0" dirty="0" smtClean="0">
                <a:effectLst/>
              </a:rPr>
              <a:t> </a:t>
            </a:r>
            <a:r>
              <a:rPr lang="en-US" sz="3200" b="0" i="0" dirty="0" smtClean="0">
                <a:effectLst/>
                <a:latin typeface="Arial" panose="020B0604020202020204" pitchFamily="34" charset="0"/>
              </a:rPr>
              <a:t>Ones</a:t>
            </a:r>
            <a:endParaRPr lang="en-US" sz="3200" dirty="0" smtClean="0">
              <a:effectLst/>
            </a:endParaRPr>
          </a:p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US" sz="2800" b="1" i="0" dirty="0" smtClean="0">
                <a:effectLst/>
                <a:latin typeface="Arial" panose="020B0604020202020204" pitchFamily="34" charset="0"/>
              </a:rPr>
              <a:t>Environment:</a:t>
            </a:r>
            <a:r>
              <a:rPr lang="en-US" sz="2800" b="0" i="0" dirty="0" smtClean="0">
                <a:effectLst/>
                <a:latin typeface="Arial" panose="020B0604020202020204" pitchFamily="34" charset="0"/>
              </a:rPr>
              <a:t> Android v.9</a:t>
            </a:r>
          </a:p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US" sz="2800" b="1" i="0" dirty="0" smtClean="0">
                <a:effectLst/>
                <a:latin typeface="Arial" panose="020B0604020202020204" pitchFamily="34" charset="0"/>
              </a:rPr>
              <a:t>Defect Type: </a:t>
            </a:r>
            <a:r>
              <a:rPr lang="en-US" sz="2800" i="0" dirty="0" smtClean="0">
                <a:effectLst/>
                <a:latin typeface="Arial" panose="020B0604020202020204" pitchFamily="34" charset="0"/>
              </a:rPr>
              <a:t>Functional</a:t>
            </a:r>
          </a:p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6264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9518"/>
          </a:xfrm>
          <a:solidFill>
            <a:srgbClr val="99D1FF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Defect 2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72816"/>
            <a:ext cx="10939670" cy="5247861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Summary</a:t>
            </a:r>
            <a:r>
              <a:rPr lang="en-US" b="1" dirty="0" smtClean="0">
                <a:solidFill>
                  <a:prstClr val="black"/>
                </a:solidFill>
              </a:rPr>
              <a:t>:</a:t>
            </a:r>
            <a:r>
              <a:rPr lang="uk-UA" b="1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The appropriate page was not opened after clicking the “Search </a:t>
            </a:r>
            <a:r>
              <a:rPr lang="en-US" dirty="0">
                <a:solidFill>
                  <a:prstClr val="black"/>
                </a:solidFill>
              </a:rPr>
              <a:t>in transaction log</a:t>
            </a:r>
            <a:r>
              <a:rPr lang="en-US" dirty="0" smtClean="0">
                <a:solidFill>
                  <a:prstClr val="black"/>
                </a:solidFill>
              </a:rPr>
              <a:t>” link.</a:t>
            </a:r>
            <a:endParaRPr lang="uk-UA" dirty="0" smtClean="0">
              <a:solidFill>
                <a:prstClr val="black"/>
              </a:solidFill>
            </a:endParaRPr>
          </a:p>
          <a:p>
            <a:pPr lvl="0"/>
            <a:r>
              <a:rPr lang="en-US" b="1" dirty="0" smtClean="0">
                <a:solidFill>
                  <a:prstClr val="black"/>
                </a:solidFill>
              </a:rPr>
              <a:t>Steps </a:t>
            </a:r>
            <a:r>
              <a:rPr lang="en-US" b="1" dirty="0">
                <a:solidFill>
                  <a:prstClr val="black"/>
                </a:solidFill>
              </a:rPr>
              <a:t>to reproduce: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Open </a:t>
            </a:r>
            <a:r>
              <a:rPr lang="en-US" dirty="0">
                <a:solidFill>
                  <a:prstClr val="black"/>
                </a:solidFill>
              </a:rPr>
              <a:t>application “</a:t>
            </a:r>
            <a:r>
              <a:rPr lang="en-US" dirty="0" err="1">
                <a:solidFill>
                  <a:prstClr val="black"/>
                </a:solidFill>
              </a:rPr>
              <a:t>PicsArt</a:t>
            </a:r>
            <a:r>
              <a:rPr lang="en-US" dirty="0">
                <a:solidFill>
                  <a:prstClr val="black"/>
                </a:solidFill>
              </a:rPr>
              <a:t>”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Log </a:t>
            </a:r>
            <a:r>
              <a:rPr lang="en-US" dirty="0">
                <a:solidFill>
                  <a:prstClr val="black"/>
                </a:solidFill>
              </a:rPr>
              <a:t>in as user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Click </a:t>
            </a:r>
            <a:r>
              <a:rPr lang="en-US" dirty="0">
                <a:solidFill>
                  <a:prstClr val="black"/>
                </a:solidFill>
              </a:rPr>
              <a:t>on “Profile”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Click </a:t>
            </a:r>
            <a:r>
              <a:rPr lang="en-US" dirty="0">
                <a:solidFill>
                  <a:prstClr val="black"/>
                </a:solidFill>
              </a:rPr>
              <a:t>on </a:t>
            </a:r>
            <a:r>
              <a:rPr lang="en-US" dirty="0" smtClean="0">
                <a:solidFill>
                  <a:prstClr val="black"/>
                </a:solidFill>
              </a:rPr>
              <a:t>“Settings” page</a:t>
            </a:r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Click </a:t>
            </a:r>
            <a:r>
              <a:rPr lang="en-US" dirty="0">
                <a:solidFill>
                  <a:prstClr val="black"/>
                </a:solidFill>
              </a:rPr>
              <a:t>on “Search in transaction log” </a:t>
            </a:r>
            <a:r>
              <a:rPr lang="en-US" dirty="0" smtClean="0">
                <a:solidFill>
                  <a:prstClr val="black"/>
                </a:solidFill>
              </a:rPr>
              <a:t>page</a:t>
            </a:r>
          </a:p>
          <a:p>
            <a:pPr marL="0" lvl="0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Expected result</a:t>
            </a:r>
            <a:r>
              <a:rPr lang="en-US" b="1" dirty="0" smtClean="0">
                <a:solidFill>
                  <a:prstClr val="black"/>
                </a:solidFill>
              </a:rPr>
              <a:t>: </a:t>
            </a:r>
            <a:r>
              <a:rPr lang="en-US" dirty="0">
                <a:solidFill>
                  <a:prstClr val="black"/>
                </a:solidFill>
              </a:rPr>
              <a:t>“Search in transaction log” </a:t>
            </a:r>
            <a:r>
              <a:rPr lang="en-US" dirty="0" smtClean="0">
                <a:solidFill>
                  <a:prstClr val="black"/>
                </a:solidFill>
              </a:rPr>
              <a:t>page will be open</a:t>
            </a:r>
            <a:endParaRPr lang="en-US" dirty="0">
              <a:solidFill>
                <a:prstClr val="black"/>
              </a:solidFill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82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417442"/>
            <a:ext cx="10969487" cy="603305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prstClr val="black"/>
                </a:solidFill>
              </a:rPr>
              <a:t>Actual result</a:t>
            </a:r>
            <a:r>
              <a:rPr lang="en-US" b="1" dirty="0" smtClean="0">
                <a:solidFill>
                  <a:prstClr val="black"/>
                </a:solidFill>
              </a:rPr>
              <a:t>: </a:t>
            </a:r>
            <a:r>
              <a:rPr lang="en-US" dirty="0" smtClean="0">
                <a:solidFill>
                  <a:prstClr val="black"/>
                </a:solidFill>
              </a:rPr>
              <a:t>There isn`t reaction after click on “Search </a:t>
            </a:r>
            <a:r>
              <a:rPr lang="en-US" dirty="0">
                <a:solidFill>
                  <a:prstClr val="black"/>
                </a:solidFill>
              </a:rPr>
              <a:t>in transaction log” </a:t>
            </a:r>
            <a:r>
              <a:rPr lang="en-US" dirty="0" smtClean="0">
                <a:solidFill>
                  <a:prstClr val="black"/>
                </a:solidFill>
              </a:rPr>
              <a:t>link. </a:t>
            </a:r>
            <a:r>
              <a:rPr lang="en-US" dirty="0">
                <a:solidFill>
                  <a:prstClr val="black"/>
                </a:solidFill>
              </a:rPr>
              <a:t>“Search in transaction log” link </a:t>
            </a:r>
            <a:r>
              <a:rPr lang="en-US" dirty="0" smtClean="0">
                <a:solidFill>
                  <a:prstClr val="black"/>
                </a:solidFill>
              </a:rPr>
              <a:t>won`t </a:t>
            </a:r>
            <a:r>
              <a:rPr lang="en-US" dirty="0">
                <a:solidFill>
                  <a:prstClr val="black"/>
                </a:solidFill>
              </a:rPr>
              <a:t>be </a:t>
            </a:r>
            <a:r>
              <a:rPr lang="en-US" dirty="0" smtClean="0">
                <a:solidFill>
                  <a:prstClr val="black"/>
                </a:solidFill>
              </a:rPr>
              <a:t>open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prstClr val="black"/>
              </a:solidFill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solidFill>
                  <a:prstClr val="black"/>
                </a:solidFill>
              </a:rPr>
              <a:t>Priority: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smtClean="0">
                <a:solidFill>
                  <a:prstClr val="black"/>
                </a:solidFill>
              </a:rPr>
              <a:t>High</a:t>
            </a:r>
            <a:endParaRPr lang="en-US" sz="3200" dirty="0">
              <a:solidFill>
                <a:prstClr val="black"/>
              </a:solidFill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solidFill>
                  <a:prstClr val="black"/>
                </a:solidFill>
              </a:rPr>
              <a:t>Severity: </a:t>
            </a:r>
            <a:r>
              <a:rPr lang="en-US" sz="3200" dirty="0" smtClean="0">
                <a:solidFill>
                  <a:prstClr val="black"/>
                </a:solidFill>
              </a:rPr>
              <a:t>Critical</a:t>
            </a:r>
            <a:endParaRPr lang="en-US" sz="3200" dirty="0">
              <a:solidFill>
                <a:prstClr val="black"/>
              </a:solidFill>
            </a:endParaRPr>
          </a:p>
          <a:p>
            <a:pPr marL="457200" lvl="0" indent="-457200" fontAlgn="t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solidFill>
                  <a:prstClr val="black"/>
                </a:solidFill>
              </a:rPr>
              <a:t>Reproducible: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Arial" panose="020B0604020202020204" pitchFamily="34" charset="0"/>
              </a:rPr>
              <a:t>Always</a:t>
            </a:r>
            <a:endParaRPr lang="en-US" sz="3200" dirty="0">
              <a:solidFill>
                <a:prstClr val="black"/>
              </a:solidFill>
            </a:endParaRPr>
          </a:p>
          <a:p>
            <a:pPr marL="457200" lvl="0" indent="-457200" fontAlgn="t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</a:rPr>
              <a:t>Environment: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 Android v.9</a:t>
            </a:r>
          </a:p>
          <a:p>
            <a:pPr marL="457200" lvl="0" indent="-457200" fontAlgn="t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</a:rPr>
              <a:t>Defect Type: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Functional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prstClr val="black"/>
                </a:solidFill>
              </a:rPr>
              <a:t/>
            </a:r>
            <a:br>
              <a:rPr lang="en-US" b="1" dirty="0">
                <a:solidFill>
                  <a:prstClr val="black"/>
                </a:solidFill>
              </a:rPr>
            </a:br>
            <a:endParaRPr lang="ru-RU" sz="18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d0e0abfb-6698-43c2-81f8-07c0120e10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9022" y="1573695"/>
            <a:ext cx="2166385" cy="45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0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962"/>
          </a:xfrm>
        </p:spPr>
        <p:txBody>
          <a:bodyPr/>
          <a:lstStyle/>
          <a:p>
            <a:pPr algn="ctr"/>
            <a:r>
              <a:rPr lang="en-US" b="1" dirty="0" smtClean="0"/>
              <a:t>Confirmation and Regression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6104" y="1292088"/>
            <a:ext cx="10919791" cy="5108712"/>
          </a:xfrm>
        </p:spPr>
        <p:txBody>
          <a:bodyPr/>
          <a:lstStyle/>
          <a:p>
            <a:r>
              <a:rPr lang="en-US" b="1" dirty="0" smtClean="0"/>
              <a:t>Confirmation: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Defect 1 -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</a:t>
            </a:r>
          </a:p>
          <a:p>
            <a:r>
              <a:rPr lang="en-US" dirty="0" smtClean="0"/>
              <a:t>Defect 2 –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                         Re-open</a:t>
            </a:r>
          </a:p>
          <a:p>
            <a:r>
              <a:rPr lang="en-US" b="1" dirty="0" smtClean="0"/>
              <a:t>Regression</a:t>
            </a:r>
          </a:p>
          <a:p>
            <a:r>
              <a:rPr lang="en-US" b="1" dirty="0" smtClean="0"/>
              <a:t>Defect: </a:t>
            </a:r>
            <a:r>
              <a:rPr lang="en-US" dirty="0" smtClean="0"/>
              <a:t>On “Edit profile” tab button “Arrow back” isn`t available.</a:t>
            </a:r>
            <a:endParaRPr lang="en-US" b="1" dirty="0" smtClean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Стрелка вправо 3"/>
          <p:cNvSpPr/>
          <p:nvPr/>
        </p:nvSpPr>
        <p:spPr>
          <a:xfrm>
            <a:off x="3597965" y="2385392"/>
            <a:ext cx="834887" cy="2981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1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261" y="195538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sz="6700" b="1" dirty="0" smtClean="0"/>
              <a:t>Thank you </a:t>
            </a:r>
            <a:br>
              <a:rPr lang="en-US" sz="6700" b="1" dirty="0" smtClean="0"/>
            </a:br>
            <a:r>
              <a:rPr lang="en-US" sz="6700" b="1" dirty="0" smtClean="0"/>
              <a:t>for attention</a:t>
            </a:r>
            <a:endParaRPr lang="ru-RU" sz="67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8243">
            <a:off x="659296" y="3980415"/>
            <a:ext cx="2993590" cy="20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52752"/>
            <a:ext cx="10515600" cy="579092"/>
          </a:xfrm>
        </p:spPr>
        <p:txBody>
          <a:bodyPr>
            <a:noAutofit/>
          </a:bodyPr>
          <a:lstStyle/>
          <a:p>
            <a:pPr lvl="0" algn="ctr">
              <a:spcBef>
                <a:spcPts val="1000"/>
              </a:spcBef>
            </a:pPr>
            <a:r>
              <a:rPr lang="en-US" dirty="0">
                <a:solidFill>
                  <a:srgbClr val="171B65"/>
                </a:solidFill>
                <a:latin typeface="Bookman Old Style" panose="02050604050505020204" pitchFamily="18" charset="0"/>
                <a:ea typeface="+mn-ea"/>
                <a:cs typeface="+mn-cs"/>
              </a:rPr>
              <a:t>Agenda</a:t>
            </a:r>
            <a:r>
              <a:rPr lang="uk-UA" dirty="0">
                <a:solidFill>
                  <a:srgbClr val="171B65"/>
                </a:solidFill>
                <a:latin typeface="Bookman Old Style" panose="02050604050505020204" pitchFamily="18" charset="0"/>
                <a:ea typeface="+mn-ea"/>
                <a:cs typeface="+mn-cs"/>
              </a:rPr>
              <a:t/>
            </a:r>
            <a:br>
              <a:rPr lang="uk-UA" dirty="0">
                <a:solidFill>
                  <a:srgbClr val="171B65"/>
                </a:solidFill>
                <a:latin typeface="Bookman Old Style" panose="02050604050505020204" pitchFamily="18" charset="0"/>
                <a:ea typeface="+mn-ea"/>
                <a:cs typeface="+mn-cs"/>
              </a:rPr>
            </a:b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687" y="1421296"/>
            <a:ext cx="10515600" cy="523274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About </a:t>
            </a:r>
            <a:r>
              <a:rPr lang="en-US" b="1" dirty="0" err="1" smtClean="0"/>
              <a:t>PicsArt</a:t>
            </a:r>
            <a:endParaRPr lang="en-US" b="1" dirty="0" smtClean="0"/>
          </a:p>
          <a:p>
            <a:r>
              <a:rPr lang="en-US" b="1" dirty="0" smtClean="0"/>
              <a:t>Smoke testing</a:t>
            </a:r>
          </a:p>
          <a:p>
            <a:r>
              <a:rPr lang="en-US" b="1" dirty="0" smtClean="0"/>
              <a:t>Functional testing</a:t>
            </a:r>
          </a:p>
          <a:p>
            <a:r>
              <a:rPr lang="en-US" b="1" dirty="0" smtClean="0"/>
              <a:t>Non-functional testing</a:t>
            </a:r>
          </a:p>
          <a:p>
            <a:r>
              <a:rPr lang="en-US" b="1" dirty="0"/>
              <a:t>	</a:t>
            </a:r>
            <a:r>
              <a:rPr lang="en-US" b="1" dirty="0" smtClean="0"/>
              <a:t>Performance testing</a:t>
            </a:r>
          </a:p>
          <a:p>
            <a:r>
              <a:rPr lang="en-US" b="1" dirty="0"/>
              <a:t>	</a:t>
            </a:r>
            <a:r>
              <a:rPr lang="en-US" b="1" dirty="0" smtClean="0"/>
              <a:t>Compatibility testing</a:t>
            </a:r>
          </a:p>
          <a:p>
            <a:r>
              <a:rPr lang="en-US" b="1" dirty="0"/>
              <a:t>	</a:t>
            </a:r>
            <a:r>
              <a:rPr lang="en-US" b="1" dirty="0" smtClean="0"/>
              <a:t>UI testing</a:t>
            </a:r>
          </a:p>
          <a:p>
            <a:r>
              <a:rPr lang="en-US" b="1" dirty="0" smtClean="0"/>
              <a:t>	Portability testing</a:t>
            </a:r>
          </a:p>
          <a:p>
            <a:r>
              <a:rPr lang="en-US" b="1" dirty="0"/>
              <a:t>	</a:t>
            </a:r>
            <a:r>
              <a:rPr lang="en-US" b="1" dirty="0" smtClean="0"/>
              <a:t>Usability testing</a:t>
            </a:r>
          </a:p>
          <a:p>
            <a:r>
              <a:rPr lang="en-US" b="1" dirty="0" smtClean="0"/>
              <a:t>Defect 1</a:t>
            </a:r>
          </a:p>
          <a:p>
            <a:r>
              <a:rPr lang="en-US" b="1" dirty="0" smtClean="0"/>
              <a:t>Defect 2</a:t>
            </a:r>
          </a:p>
          <a:p>
            <a:r>
              <a:rPr lang="en-US" b="1" dirty="0" smtClean="0"/>
              <a:t>Confirmation and Regression</a:t>
            </a: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871" y="2292419"/>
            <a:ext cx="4999416" cy="25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About </a:t>
            </a:r>
            <a:r>
              <a:rPr lang="en-US" dirty="0" err="1" smtClean="0">
                <a:latin typeface="Bookman Old Style" panose="02050604050505020204" pitchFamily="18" charset="0"/>
              </a:rPr>
              <a:t>PicsArt</a:t>
            </a:r>
            <a:r>
              <a:rPr lang="en-US" dirty="0" smtClean="0">
                <a:latin typeface="Bookman Old Style" panose="02050604050505020204" pitchFamily="18" charset="0"/>
              </a:rPr>
              <a:t> 12.1.3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PicsArt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an image editing, collage and drawing application and a social network. </a:t>
            </a:r>
          </a:p>
          <a:p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PicsArt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users to take and edit pictures, draw with layers, and share their images with the other users.</a:t>
            </a:r>
          </a:p>
          <a:p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PicsArt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community and on other networks like Facebook and Instagram. </a:t>
            </a:r>
          </a:p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app is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available on iOS, Android, and Windows mobile devices. It is also available on PCs running Windows 8.1 or higher.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447" y="4938090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Smoke testing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4686093"/>
          </a:xfrm>
        </p:spPr>
        <p:txBody>
          <a:bodyPr/>
          <a:lstStyle/>
          <a:p>
            <a:r>
              <a:rPr lang="en-US" b="1" dirty="0" smtClean="0"/>
              <a:t>Requirement:</a:t>
            </a:r>
            <a:r>
              <a:rPr lang="en-US" dirty="0" smtClean="0"/>
              <a:t> As user I want to </a:t>
            </a:r>
            <a:r>
              <a:rPr lang="en-US" dirty="0"/>
              <a:t>u</a:t>
            </a:r>
            <a:r>
              <a:rPr lang="en-US" dirty="0" smtClean="0"/>
              <a:t>pload photos to an </a:t>
            </a:r>
            <a:r>
              <a:rPr lang="en-US" dirty="0" err="1" smtClean="0"/>
              <a:t>application,to</a:t>
            </a:r>
            <a:r>
              <a:rPr lang="en-US" dirty="0" smtClean="0"/>
              <a:t> edit and to save it.</a:t>
            </a:r>
          </a:p>
          <a:p>
            <a:r>
              <a:rPr lang="en-US" b="1" dirty="0" smtClean="0"/>
              <a:t>Actual result : </a:t>
            </a:r>
            <a:r>
              <a:rPr lang="en-US" dirty="0" smtClean="0"/>
              <a:t>This app has the ability to upload any photo and save it, has some tools for editing.</a:t>
            </a:r>
          </a:p>
          <a:p>
            <a:pPr marL="0" indent="0">
              <a:buNone/>
            </a:pPr>
            <a:r>
              <a:rPr lang="en-US" dirty="0" smtClean="0"/>
              <a:t>Upload </a:t>
            </a:r>
          </a:p>
          <a:p>
            <a:pPr marL="0" indent="0">
              <a:buNone/>
            </a:pPr>
            <a:r>
              <a:rPr lang="en-US" dirty="0" smtClean="0"/>
              <a:t>photo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89" y="3123579"/>
            <a:ext cx="1725649" cy="35157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32" y="3123579"/>
            <a:ext cx="1625410" cy="34365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322" y="3184663"/>
            <a:ext cx="1611611" cy="3393592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1670074" y="3906078"/>
            <a:ext cx="1699291" cy="2107096"/>
          </a:xfrm>
          <a:prstGeom prst="straightConnector1">
            <a:avLst/>
          </a:prstGeom>
          <a:ln>
            <a:solidFill>
              <a:srgbClr val="FF0000"/>
            </a:solidFill>
            <a:headEnd w="med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8746435" y="2484783"/>
            <a:ext cx="1610139" cy="3160643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52668">
            <a:off x="373885" y="4915520"/>
            <a:ext cx="1467183" cy="14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2438" y="0"/>
            <a:ext cx="10515600" cy="6669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/>
              <a:t>F</a:t>
            </a:r>
            <a:r>
              <a:rPr lang="en-US" b="1" dirty="0" smtClean="0"/>
              <a:t>unctional testing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884584"/>
            <a:ext cx="10764079" cy="5292380"/>
          </a:xfrm>
        </p:spPr>
        <p:txBody>
          <a:bodyPr/>
          <a:lstStyle/>
          <a:p>
            <a:r>
              <a:rPr lang="en-US" b="1" dirty="0" smtClean="0"/>
              <a:t>Requirement: </a:t>
            </a:r>
            <a:r>
              <a:rPr lang="en-US" dirty="0" smtClean="0"/>
              <a:t>As user I want to</a:t>
            </a:r>
            <a:r>
              <a:rPr lang="en-US" b="1" dirty="0" smtClean="0"/>
              <a:t> </a:t>
            </a:r>
            <a:r>
              <a:rPr lang="en-US" dirty="0" smtClean="0"/>
              <a:t>have the ability to manipulate the photo (upload a photo, edit a photo,  create new pictures, draw, create a collage, save a photo).</a:t>
            </a:r>
          </a:p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198" y="2979048"/>
            <a:ext cx="1533427" cy="31979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270" y="2979048"/>
            <a:ext cx="1534354" cy="32177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269" y="2979048"/>
            <a:ext cx="1533427" cy="32431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5825" y="2979048"/>
            <a:ext cx="1542870" cy="3244891"/>
          </a:xfrm>
          <a:prstGeom prst="rect">
            <a:avLst/>
          </a:prstGeom>
        </p:spPr>
      </p:pic>
      <p:pic>
        <p:nvPicPr>
          <p:cNvPr id="9" name="4085cdbb-7195-4f70-9ae7-d31fd4af0ba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67167" y="3005140"/>
            <a:ext cx="1610871" cy="33894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852668">
            <a:off x="516627" y="4503670"/>
            <a:ext cx="1467183" cy="14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9669" y="0"/>
            <a:ext cx="10515600" cy="797753"/>
          </a:xfrm>
        </p:spPr>
        <p:txBody>
          <a:bodyPr/>
          <a:lstStyle/>
          <a:p>
            <a:pPr algn="ctr"/>
            <a:r>
              <a:rPr lang="en-US" b="1" dirty="0" smtClean="0"/>
              <a:t>Functional testing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/>
          <a:lstStyle/>
          <a:p>
            <a:r>
              <a:rPr lang="en-US" b="1" dirty="0" smtClean="0"/>
              <a:t>Requirement: </a:t>
            </a:r>
            <a:r>
              <a:rPr lang="en-US" dirty="0" smtClean="0"/>
              <a:t>As user I want to create profile, to log in, to log out, to edit </a:t>
            </a:r>
            <a:r>
              <a:rPr lang="en-US" dirty="0" err="1" smtClean="0"/>
              <a:t>profile,to</a:t>
            </a:r>
            <a:r>
              <a:rPr lang="en-US" dirty="0" smtClean="0"/>
              <a:t> delete </a:t>
            </a:r>
            <a:r>
              <a:rPr lang="en-US" dirty="0" err="1" smtClean="0"/>
              <a:t>profile,to</a:t>
            </a:r>
            <a:r>
              <a:rPr lang="en-US" dirty="0" smtClean="0"/>
              <a:t> change settings.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43" y="2095095"/>
            <a:ext cx="1938131" cy="41985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66" y="2086353"/>
            <a:ext cx="1999683" cy="4205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669" y="2086353"/>
            <a:ext cx="1938750" cy="42072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841" y="2092885"/>
            <a:ext cx="1993581" cy="419851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5914" y="2086353"/>
            <a:ext cx="1993580" cy="419851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0435">
            <a:off x="260966" y="5792837"/>
            <a:ext cx="876158" cy="87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6464"/>
            <a:ext cx="10515600" cy="777875"/>
          </a:xfrm>
        </p:spPr>
        <p:txBody>
          <a:bodyPr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Functional testing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924339"/>
            <a:ext cx="10515600" cy="5252624"/>
          </a:xfrm>
        </p:spPr>
        <p:txBody>
          <a:bodyPr/>
          <a:lstStyle/>
          <a:p>
            <a:r>
              <a:rPr lang="en-US" b="1" dirty="0" smtClean="0"/>
              <a:t>Requirement: </a:t>
            </a:r>
            <a:r>
              <a:rPr lang="en-US" dirty="0" smtClean="0"/>
              <a:t>cooperation with other users and apps (</a:t>
            </a:r>
            <a:r>
              <a:rPr lang="en-US" dirty="0" smtClean="0">
                <a:solidFill>
                  <a:prstClr val="black"/>
                </a:solidFill>
              </a:rPr>
              <a:t>share </a:t>
            </a:r>
            <a:r>
              <a:rPr lang="en-US" dirty="0">
                <a:solidFill>
                  <a:prstClr val="black"/>
                </a:solidFill>
              </a:rPr>
              <a:t>photos with </a:t>
            </a:r>
            <a:r>
              <a:rPr lang="en-US" dirty="0" smtClean="0">
                <a:solidFill>
                  <a:prstClr val="black"/>
                </a:solidFill>
              </a:rPr>
              <a:t>other  </a:t>
            </a:r>
            <a:r>
              <a:rPr lang="en-US" dirty="0">
                <a:solidFill>
                  <a:prstClr val="black"/>
                </a:solidFill>
              </a:rPr>
              <a:t>registered users, put a like, write a comment</a:t>
            </a:r>
            <a:r>
              <a:rPr lang="en-US" dirty="0" smtClean="0">
                <a:solidFill>
                  <a:prstClr val="black"/>
                </a:solidFill>
              </a:rPr>
              <a:t>,</a:t>
            </a:r>
            <a:r>
              <a:rPr lang="en-US" dirty="0">
                <a:solidFill>
                  <a:prstClr val="black"/>
                </a:solidFill>
              </a:rPr>
              <a:t> repost, participate in contests, </a:t>
            </a:r>
            <a:r>
              <a:rPr lang="en-US" dirty="0" smtClean="0">
                <a:solidFill>
                  <a:prstClr val="black"/>
                </a:solidFill>
              </a:rPr>
              <a:t>search, share in social network).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6" y="2706342"/>
            <a:ext cx="1805683" cy="38241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981" y="2680259"/>
            <a:ext cx="1826302" cy="38677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006" y="2706342"/>
            <a:ext cx="1806323" cy="3841689"/>
          </a:xfrm>
          <a:prstGeom prst="rect">
            <a:avLst/>
          </a:prstGeom>
        </p:spPr>
      </p:pic>
      <p:sp>
        <p:nvSpPr>
          <p:cNvPr id="8" name="AutoShape 2" descr="blob:https://web.telegram.org/3928763d-4a48-4b9d-8b97-8144eff57df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blob:https://web.telegram.org/3928763d-4a48-4b9d-8b97-8144eff57df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005" y="2706342"/>
            <a:ext cx="1796234" cy="38692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59253">
            <a:off x="485614" y="4747012"/>
            <a:ext cx="1660042" cy="16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6160"/>
            <a:ext cx="10515600" cy="6685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Performance testing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13791"/>
            <a:ext cx="10515600" cy="516317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</a:rPr>
              <a:t>Requirement</a:t>
            </a:r>
            <a:r>
              <a:rPr lang="en-US" b="1" dirty="0" smtClean="0">
                <a:solidFill>
                  <a:prstClr val="black"/>
                </a:solidFill>
              </a:rPr>
              <a:t>: </a:t>
            </a:r>
            <a:r>
              <a:rPr lang="en-US" dirty="0" smtClean="0">
                <a:solidFill>
                  <a:prstClr val="black"/>
                </a:solidFill>
              </a:rPr>
              <a:t>The system should be loaded and perform operations  for 3 second. </a:t>
            </a:r>
          </a:p>
          <a:p>
            <a:pPr marL="0" indent="0">
              <a:buNone/>
            </a:pPr>
            <a:r>
              <a:rPr lang="en-US" dirty="0" smtClean="0">
                <a:solidFill>
                  <a:prstClr val="black"/>
                </a:solidFill>
              </a:rPr>
              <a:t>The system is loaded and reacts to any actions 10-14 seconds. </a:t>
            </a:r>
            <a:endParaRPr lang="en-US" dirty="0" smtClean="0"/>
          </a:p>
          <a:p>
            <a:r>
              <a:rPr lang="en-US" b="1" dirty="0" smtClean="0"/>
              <a:t>Load testing</a:t>
            </a:r>
          </a:p>
          <a:p>
            <a:pPr marL="0" indent="0">
              <a:buNone/>
            </a:pPr>
            <a:r>
              <a:rPr lang="en-US" dirty="0" smtClean="0"/>
              <a:t>The app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is </a:t>
            </a:r>
            <a:r>
              <a:rPr lang="en-US" dirty="0">
                <a:solidFill>
                  <a:prstClr val="black"/>
                </a:solidFill>
              </a:rPr>
              <a:t>loaded and reacts to any actions 10-14 </a:t>
            </a:r>
            <a:r>
              <a:rPr lang="en-US" dirty="0" smtClean="0">
                <a:solidFill>
                  <a:prstClr val="black"/>
                </a:solidFill>
              </a:rPr>
              <a:t>seconds </a:t>
            </a:r>
            <a:r>
              <a:rPr lang="en-US" dirty="0" smtClean="0"/>
              <a:t>if 1000 users apply it simultaneously.</a:t>
            </a:r>
          </a:p>
          <a:p>
            <a:r>
              <a:rPr lang="en-US" b="1" dirty="0" smtClean="0"/>
              <a:t>Stress testing</a:t>
            </a:r>
          </a:p>
          <a:p>
            <a:pPr marL="0" indent="0">
              <a:buNone/>
            </a:pPr>
            <a:r>
              <a:rPr lang="en-US" dirty="0" smtClean="0">
                <a:solidFill>
                  <a:prstClr val="black"/>
                </a:solidFill>
              </a:rPr>
              <a:t>The app works when the call is in progress, the battery is low, in battery saving mode, resumes work after crash.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475" y="4528263"/>
            <a:ext cx="1016213" cy="21543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0435">
            <a:off x="341783" y="5255213"/>
            <a:ext cx="1524000" cy="1524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017" y="4528263"/>
            <a:ext cx="1027015" cy="21543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548" y="4530483"/>
            <a:ext cx="1024695" cy="21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044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Compatibility testing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b="1" dirty="0" smtClean="0"/>
              <a:t>Requirement: </a:t>
            </a:r>
            <a:r>
              <a:rPr lang="en-US" dirty="0" smtClean="0"/>
              <a:t>The application should</a:t>
            </a:r>
            <a:r>
              <a:rPr lang="en-US" dirty="0" smtClean="0"/>
              <a:t>n`t conflict </a:t>
            </a:r>
            <a:r>
              <a:rPr lang="en-US" dirty="0" smtClean="0"/>
              <a:t>when interacting with other applications. Cooperate with Facebook Instagram</a:t>
            </a:r>
          </a:p>
          <a:p>
            <a:r>
              <a:rPr lang="en-US" dirty="0" smtClean="0"/>
              <a:t>The application can use the camera when the application “Camera” is open. </a:t>
            </a:r>
            <a:r>
              <a:rPr lang="en-US" dirty="0" err="1" smtClean="0"/>
              <a:t>PicsART</a:t>
            </a:r>
            <a:r>
              <a:rPr lang="en-US" dirty="0" smtClean="0"/>
              <a:t> can use shared data with other apps.</a:t>
            </a:r>
          </a:p>
          <a:p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796" y="3152815"/>
            <a:ext cx="1820426" cy="33611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19130">
            <a:off x="453806" y="4940990"/>
            <a:ext cx="1397257" cy="13902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504" y="3152816"/>
            <a:ext cx="1357805" cy="28751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336" y="3152815"/>
            <a:ext cx="1346562" cy="28604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649" y="3288577"/>
            <a:ext cx="1243443" cy="12933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421" y="4761073"/>
            <a:ext cx="1540570" cy="12668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080">
            <a:off x="1414613" y="3129471"/>
            <a:ext cx="1812769" cy="18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715</Words>
  <Application>Microsoft Office PowerPoint</Application>
  <PresentationFormat>Широкоэкранный</PresentationFormat>
  <Paragraphs>103</Paragraphs>
  <Slides>19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Bookman Old Style</vt:lpstr>
      <vt:lpstr>Calibri</vt:lpstr>
      <vt:lpstr>Calibri Light</vt:lpstr>
      <vt:lpstr>Times New Roman</vt:lpstr>
      <vt:lpstr>Тема Office</vt:lpstr>
      <vt:lpstr>Mobile photo editor testing PicsArt</vt:lpstr>
      <vt:lpstr>Agenda </vt:lpstr>
      <vt:lpstr>About PicsArt 12.1.3</vt:lpstr>
      <vt:lpstr>Smoke testing</vt:lpstr>
      <vt:lpstr> Functional testing</vt:lpstr>
      <vt:lpstr>Functional testing</vt:lpstr>
      <vt:lpstr>Functional testing</vt:lpstr>
      <vt:lpstr>Performance testing</vt:lpstr>
      <vt:lpstr>Compatibility testing </vt:lpstr>
      <vt:lpstr>UI(localization) testing</vt:lpstr>
      <vt:lpstr>Security testing</vt:lpstr>
      <vt:lpstr>Portability testing</vt:lpstr>
      <vt:lpstr>Usability testing</vt:lpstr>
      <vt:lpstr>Defect 1</vt:lpstr>
      <vt:lpstr>Презентация PowerPoint</vt:lpstr>
      <vt:lpstr>Defect 2</vt:lpstr>
      <vt:lpstr>Презентация PowerPoint</vt:lpstr>
      <vt:lpstr>Confirmation and Regression</vt:lpstr>
      <vt:lpstr> 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photo editor testing PicsArt</dc:title>
  <dc:creator>alena</dc:creator>
  <cp:lastModifiedBy>alena</cp:lastModifiedBy>
  <cp:revision>103</cp:revision>
  <dcterms:created xsi:type="dcterms:W3CDTF">2019-06-05T18:03:35Z</dcterms:created>
  <dcterms:modified xsi:type="dcterms:W3CDTF">2019-06-07T13:48:53Z</dcterms:modified>
</cp:coreProperties>
</file>